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ebas Neue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Inter Semi-Bold" panose="020B0604020202020204" charset="0"/>
      <p:regular r:id="rId24"/>
    </p:embeddedFont>
    <p:embeddedFont>
      <p:font typeface="League Gothic" panose="020B0604020202020204" charset="0"/>
      <p:regular r:id="rId25"/>
    </p:embeddedFont>
    <p:embeddedFont>
      <p:font typeface="Poppins Bold" panose="020B0604020202020204" charset="0"/>
      <p:regular r:id="rId26"/>
    </p:embeddedFont>
    <p:embeddedFont>
      <p:font typeface="Poppins Semi-Bold" panose="020B0604020202020204" charset="0"/>
      <p:regular r:id="rId27"/>
    </p:embeddedFont>
    <p:embeddedFont>
      <p:font typeface="Raleway" pitchFamily="2" charset="0"/>
      <p:regular r:id="rId28"/>
    </p:embeddedFont>
    <p:embeddedFont>
      <p:font typeface="Raleway Bold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7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90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purpose of control variables is to ensure that the only factor affecting HR is the caffeine level. Following can be the control variables for this experiment: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Coffee has similar effects on both genders.</a:t>
            </a:r>
          </a:p>
          <a:p>
            <a:r>
              <a:rPr lang="en-US"/>
              <a:t>Energy Drink (Red Bull) heightens male heart rate more than females. </a:t>
            </a:r>
          </a:p>
          <a:p>
            <a:r>
              <a:rPr lang="en-US"/>
              <a:t>Pre-Workout has very significant effect on the heart rates in both gender, effecting women more.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Coffee has similar effects on both genders.</a:t>
            </a:r>
          </a:p>
          <a:p>
            <a:r>
              <a:rPr lang="en-US"/>
              <a:t>Energy Drink (Red Bull) heightens male heart rate more than females. </a:t>
            </a:r>
          </a:p>
          <a:p>
            <a:r>
              <a:rPr lang="en-US"/>
              <a:t>Pre-Workout has very significant effect on the heart rates in both gender, effecting women more.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Coffee has similar effects on both genders.</a:t>
            </a:r>
          </a:p>
          <a:p>
            <a:r>
              <a:rPr lang="en-US"/>
              <a:t>Energy Drink (Red Bull) heightens male heart rate more than females. </a:t>
            </a:r>
          </a:p>
          <a:p>
            <a:r>
              <a:rPr lang="en-US"/>
              <a:t>Pre-Workout has very significant effect on the heart rates in both gender, effecting women more.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Coffee has similar effects on both genders.</a:t>
            </a:r>
          </a:p>
          <a:p>
            <a:r>
              <a:rPr lang="en-US"/>
              <a:t>Energy Drink (Red Bull) heightens male heart rate more than females. </a:t>
            </a:r>
          </a:p>
          <a:p>
            <a:r>
              <a:rPr lang="en-US"/>
              <a:t>Pre-Workout has very significant effect on the heart rates in both gender, effecting women more.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1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5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38992" y="3426548"/>
            <a:ext cx="4220308" cy="4114800"/>
          </a:xfrm>
          <a:custGeom>
            <a:avLst/>
            <a:gdLst/>
            <a:ahLst/>
            <a:cxnLst/>
            <a:rect l="l" t="t" r="r" b="b"/>
            <a:pathLst>
              <a:path w="4220308" h="4114800">
                <a:moveTo>
                  <a:pt x="0" y="0"/>
                </a:moveTo>
                <a:lnTo>
                  <a:pt x="4220308" y="0"/>
                </a:lnTo>
                <a:lnTo>
                  <a:pt x="42203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51272" y="7403600"/>
            <a:ext cx="911911" cy="778544"/>
          </a:xfrm>
          <a:custGeom>
            <a:avLst/>
            <a:gdLst/>
            <a:ahLst/>
            <a:cxnLst/>
            <a:rect l="l" t="t" r="r" b="b"/>
            <a:pathLst>
              <a:path w="911911" h="778544">
                <a:moveTo>
                  <a:pt x="0" y="0"/>
                </a:moveTo>
                <a:lnTo>
                  <a:pt x="911911" y="0"/>
                </a:lnTo>
                <a:lnTo>
                  <a:pt x="911911" y="778544"/>
                </a:lnTo>
                <a:lnTo>
                  <a:pt x="0" y="77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251421" y="3712298"/>
            <a:ext cx="10702436" cy="14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14"/>
              </a:lnSpc>
            </a:pPr>
            <a:r>
              <a:rPr lang="en-US" sz="11320" spc="113">
                <a:solidFill>
                  <a:srgbClr val="000000">
                    <a:alpha val="50980"/>
                  </a:srgbClr>
                </a:solidFill>
                <a:latin typeface="League Gothic Bold"/>
              </a:rPr>
              <a:t>TEAM - HEARTS &amp; BRAINS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1272" y="8421292"/>
            <a:ext cx="14322110" cy="57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3"/>
              </a:lnSpc>
            </a:pPr>
            <a:r>
              <a:rPr lang="en-US" sz="3352" spc="771">
                <a:solidFill>
                  <a:srgbClr val="000000"/>
                </a:solidFill>
                <a:latin typeface="Bebas Neue Bold"/>
              </a:rPr>
              <a:t>ROHIT DESAI, LEO LIAO, MAANVEE MEHROTRA, HEMA SUDARSAN RAO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74793" y="7566939"/>
            <a:ext cx="7855691" cy="48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1"/>
              </a:lnSpc>
              <a:spcBef>
                <a:spcPct val="0"/>
              </a:spcBef>
            </a:pPr>
            <a:r>
              <a:rPr lang="en-US" sz="3399" spc="-254">
                <a:solidFill>
                  <a:srgbClr val="FCFCF4"/>
                </a:solidFill>
                <a:latin typeface="Inter Semi-Bold"/>
              </a:rPr>
              <a:t>PRESENTED BY: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5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4616" y="4127753"/>
            <a:ext cx="8880218" cy="3784781"/>
          </a:xfrm>
          <a:custGeom>
            <a:avLst/>
            <a:gdLst/>
            <a:ahLst/>
            <a:cxnLst/>
            <a:rect l="l" t="t" r="r" b="b"/>
            <a:pathLst>
              <a:path w="8880218" h="3784781">
                <a:moveTo>
                  <a:pt x="0" y="0"/>
                </a:moveTo>
                <a:lnTo>
                  <a:pt x="8880218" y="0"/>
                </a:lnTo>
                <a:lnTo>
                  <a:pt x="8880218" y="3784781"/>
                </a:lnTo>
                <a:lnTo>
                  <a:pt x="0" y="3784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144000" y="4119582"/>
            <a:ext cx="8899387" cy="3792951"/>
          </a:xfrm>
          <a:custGeom>
            <a:avLst/>
            <a:gdLst/>
            <a:ahLst/>
            <a:cxnLst/>
            <a:rect l="l" t="t" r="r" b="b"/>
            <a:pathLst>
              <a:path w="8899387" h="3792951">
                <a:moveTo>
                  <a:pt x="0" y="0"/>
                </a:moveTo>
                <a:lnTo>
                  <a:pt x="8899387" y="0"/>
                </a:lnTo>
                <a:lnTo>
                  <a:pt x="8899387" y="3792952"/>
                </a:lnTo>
                <a:lnTo>
                  <a:pt x="0" y="3792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810462" y="-3486602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4884760" y="7589145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5411552" y="532948"/>
            <a:ext cx="7464895" cy="195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16"/>
              </a:lnSpc>
            </a:pPr>
            <a:r>
              <a:rPr lang="en-US" sz="12200" spc="122">
                <a:solidFill>
                  <a:srgbClr val="421E12"/>
                </a:solidFill>
                <a:latin typeface="League Gothic Bold"/>
              </a:rPr>
              <a:t>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60735" y="5639440"/>
            <a:ext cx="4428624" cy="61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 Bold"/>
              </a:rPr>
              <a:t>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15625" y="5624475"/>
            <a:ext cx="1634150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9"/>
              </a:lnSpc>
            </a:pPr>
            <a:r>
              <a:rPr lang="en-US" sz="3499" spc="104">
                <a:solidFill>
                  <a:srgbClr val="000000"/>
                </a:solidFill>
                <a:latin typeface="Raleway Bold"/>
              </a:rPr>
              <a:t>t-test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252" y="5019675"/>
            <a:ext cx="2447673" cy="17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 spc="87">
                <a:solidFill>
                  <a:srgbClr val="000000"/>
                </a:solidFill>
                <a:latin typeface="Raleway Bold"/>
              </a:rPr>
              <a:t>Anderson Darling test</a:t>
            </a:r>
          </a:p>
          <a:p>
            <a:pPr algn="ctr">
              <a:lnSpc>
                <a:spcPts val="4698"/>
              </a:lnSpc>
            </a:pPr>
            <a:r>
              <a:rPr lang="en-US" sz="2900" spc="87">
                <a:solidFill>
                  <a:srgbClr val="000000"/>
                </a:solidFill>
                <a:latin typeface="Raleway Bold"/>
              </a:rPr>
              <a:t>(Normality)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46700" y="5108411"/>
            <a:ext cx="2520993" cy="174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 spc="87">
                <a:solidFill>
                  <a:srgbClr val="000000"/>
                </a:solidFill>
                <a:latin typeface="Raleway Bold"/>
              </a:rPr>
              <a:t>Bartlett’s test</a:t>
            </a:r>
          </a:p>
          <a:p>
            <a:pPr algn="ctr">
              <a:lnSpc>
                <a:spcPts val="4698"/>
              </a:lnSpc>
            </a:pPr>
            <a:r>
              <a:rPr lang="en-US" sz="2900" spc="87">
                <a:solidFill>
                  <a:srgbClr val="000000"/>
                </a:solidFill>
                <a:latin typeface="Raleway Bold"/>
              </a:rPr>
              <a:t>(Const. Var)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86768" y="5403686"/>
            <a:ext cx="2723693" cy="115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 spc="87">
                <a:solidFill>
                  <a:srgbClr val="000000"/>
                </a:solidFill>
                <a:latin typeface="Raleway Bold"/>
              </a:rPr>
              <a:t>Welch’s </a:t>
            </a:r>
          </a:p>
          <a:p>
            <a:pPr algn="ctr">
              <a:lnSpc>
                <a:spcPts val="4698"/>
              </a:lnSpc>
            </a:pPr>
            <a:r>
              <a:rPr lang="en-US" sz="2900" spc="87">
                <a:solidFill>
                  <a:srgbClr val="000000"/>
                </a:solidFill>
                <a:latin typeface="Raleway Bold"/>
              </a:rPr>
              <a:t>ANOVA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29537" y="5083751"/>
            <a:ext cx="2504618" cy="174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900" spc="87">
                <a:solidFill>
                  <a:srgbClr val="000000"/>
                </a:solidFill>
                <a:latin typeface="Raleway Bold"/>
              </a:rPr>
              <a:t>Tukey’s test</a:t>
            </a:r>
          </a:p>
          <a:p>
            <a:pPr algn="ctr">
              <a:lnSpc>
                <a:spcPts val="4698"/>
              </a:lnSpc>
            </a:pPr>
            <a:r>
              <a:rPr lang="en-US" sz="2900" spc="87">
                <a:solidFill>
                  <a:srgbClr val="000000"/>
                </a:solidFill>
                <a:latin typeface="Raleway Bold"/>
              </a:rPr>
              <a:t>(Difference in groups)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5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8034" y="605576"/>
            <a:ext cx="14831932" cy="153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89"/>
              </a:lnSpc>
            </a:pPr>
            <a:r>
              <a:rPr lang="en-US" sz="9601" spc="96">
                <a:solidFill>
                  <a:srgbClr val="421E12"/>
                </a:solidFill>
                <a:latin typeface="League Gothic Bold"/>
              </a:rPr>
              <a:t>INTERPRETATIONS OF THE TUKEY’S RESULTS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193578"/>
            <a:ext cx="16857462" cy="719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5184"/>
              </a:lnSpc>
              <a:buFont typeface="Arial"/>
              <a:buChar char="•"/>
            </a:pPr>
            <a:r>
              <a:rPr lang="en-US" sz="3200" spc="96">
                <a:solidFill>
                  <a:srgbClr val="3A332A"/>
                </a:solidFill>
                <a:latin typeface="Raleway"/>
              </a:rPr>
              <a:t>Energy Drinks vs. Coffee: p-adj = 0.926 (not significant)</a:t>
            </a:r>
          </a:p>
          <a:p>
            <a:pPr marL="690881" lvl="1" indent="-345440">
              <a:lnSpc>
                <a:spcPts val="5184"/>
              </a:lnSpc>
              <a:buFont typeface="Arial"/>
              <a:buChar char="•"/>
            </a:pPr>
            <a:r>
              <a:rPr lang="en-US" sz="3200" spc="96">
                <a:solidFill>
                  <a:srgbClr val="3A332A"/>
                </a:solidFill>
                <a:latin typeface="Raleway"/>
              </a:rPr>
              <a:t>Pre-Workout vs. Coffee: p-adj = 0.0000055 (highly significant)</a:t>
            </a:r>
          </a:p>
          <a:p>
            <a:pPr marL="690881" lvl="1" indent="-345440">
              <a:lnSpc>
                <a:spcPts val="5184"/>
              </a:lnSpc>
              <a:buFont typeface="Arial"/>
              <a:buChar char="•"/>
            </a:pPr>
            <a:r>
              <a:rPr lang="en-US" sz="3200" spc="96">
                <a:solidFill>
                  <a:srgbClr val="3A332A"/>
                </a:solidFill>
                <a:latin typeface="Raleway Bold"/>
              </a:rPr>
              <a:t>Water vs. Coffee: p-adj &lt; 2e-16 (highly significant)</a:t>
            </a:r>
          </a:p>
          <a:p>
            <a:pPr marL="690881" lvl="1" indent="-345440">
              <a:lnSpc>
                <a:spcPts val="5184"/>
              </a:lnSpc>
              <a:buFont typeface="Arial"/>
              <a:buChar char="•"/>
            </a:pPr>
            <a:r>
              <a:rPr lang="en-US" sz="3200" spc="96">
                <a:solidFill>
                  <a:srgbClr val="3A332A"/>
                </a:solidFill>
                <a:latin typeface="Raleway"/>
              </a:rPr>
              <a:t>Pre-workout vs. Energy Drinks: p-adj = 0.0000003 (highly significant)</a:t>
            </a:r>
          </a:p>
          <a:p>
            <a:pPr marL="690881" lvl="1" indent="-345440">
              <a:lnSpc>
                <a:spcPts val="5184"/>
              </a:lnSpc>
              <a:buFont typeface="Arial"/>
              <a:buChar char="•"/>
            </a:pPr>
            <a:r>
              <a:rPr lang="en-US" sz="3200" spc="96">
                <a:solidFill>
                  <a:srgbClr val="3A332A"/>
                </a:solidFill>
                <a:latin typeface="Raleway Bold"/>
              </a:rPr>
              <a:t>Water vs. Energy Drinks: p-adj &lt; 2e-16 (highly significant)</a:t>
            </a:r>
          </a:p>
          <a:p>
            <a:pPr marL="690881" lvl="1" indent="-345440">
              <a:lnSpc>
                <a:spcPts val="5184"/>
              </a:lnSpc>
              <a:buFont typeface="Arial"/>
              <a:buChar char="•"/>
            </a:pPr>
            <a:r>
              <a:rPr lang="en-US" sz="3200" spc="96">
                <a:solidFill>
                  <a:srgbClr val="3A332A"/>
                </a:solidFill>
                <a:latin typeface="Raleway Bold"/>
              </a:rPr>
              <a:t>Water vs. Pre-workout: p-adj &lt; 2e-16 (highly significant)</a:t>
            </a:r>
          </a:p>
          <a:p>
            <a:pPr>
              <a:lnSpc>
                <a:spcPts val="5184"/>
              </a:lnSpc>
            </a:pPr>
            <a:endParaRPr lang="en-US" sz="3200" spc="96">
              <a:solidFill>
                <a:srgbClr val="3A332A"/>
              </a:solidFill>
              <a:latin typeface="Raleway Bold"/>
            </a:endParaRPr>
          </a:p>
          <a:p>
            <a:pPr>
              <a:lnSpc>
                <a:spcPts val="5184"/>
              </a:lnSpc>
              <a:spcBef>
                <a:spcPct val="0"/>
              </a:spcBef>
            </a:pPr>
            <a:r>
              <a:rPr lang="en-US" sz="3200" spc="96">
                <a:solidFill>
                  <a:srgbClr val="3A332A"/>
                </a:solidFill>
                <a:latin typeface="Raleway"/>
              </a:rPr>
              <a:t>In summary, there are significant differences in the "Difference" variable among the groups, and the specific differences are highlighted by the post-hoc tests. It appears that Pre-workout and Water exhibit significant differences compared to Coffee and Energy Drinks.</a:t>
            </a:r>
          </a:p>
        </p:txBody>
      </p:sp>
      <p:sp>
        <p:nvSpPr>
          <p:cNvPr id="4" name="Freeform 4"/>
          <p:cNvSpPr/>
          <p:nvPr/>
        </p:nvSpPr>
        <p:spPr>
          <a:xfrm>
            <a:off x="14875320" y="1412579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5724038" y="7147120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5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38681" y="2986894"/>
            <a:ext cx="6627322" cy="503676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34272" y="1225112"/>
            <a:ext cx="6036321" cy="8174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9"/>
              </a:lnSpc>
            </a:pPr>
            <a:r>
              <a:rPr lang="en-US" sz="10101" spc="101">
                <a:solidFill>
                  <a:srgbClr val="421E12"/>
                </a:solidFill>
                <a:latin typeface="League Gothic Bold"/>
              </a:rPr>
              <a:t>HOW DO THE RESULTS VARY BASED ON THE CONTROL VARIABLES?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5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36840" y="2264637"/>
            <a:ext cx="8824679" cy="6806139"/>
          </a:xfrm>
          <a:custGeom>
            <a:avLst/>
            <a:gdLst/>
            <a:ahLst/>
            <a:cxnLst/>
            <a:rect l="l" t="t" r="r" b="b"/>
            <a:pathLst>
              <a:path w="8824679" h="6806139">
                <a:moveTo>
                  <a:pt x="0" y="0"/>
                </a:moveTo>
                <a:lnTo>
                  <a:pt x="8824679" y="0"/>
                </a:lnTo>
                <a:lnTo>
                  <a:pt x="8824679" y="6806138"/>
                </a:lnTo>
                <a:lnTo>
                  <a:pt x="0" y="6806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8" t="-5662" r="-104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424554" y="385722"/>
            <a:ext cx="13438892" cy="153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9"/>
              </a:lnSpc>
            </a:pPr>
            <a:r>
              <a:rPr lang="en-US" sz="9601" spc="96">
                <a:solidFill>
                  <a:srgbClr val="421E12"/>
                </a:solidFill>
                <a:latin typeface="League Gothic Bold"/>
              </a:rPr>
              <a:t>AFFECTS OF GENDER ON HEART RATE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0440" y="2668385"/>
            <a:ext cx="7230596" cy="583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49"/>
              </a:lnSpc>
              <a:spcBef>
                <a:spcPct val="0"/>
              </a:spcBef>
            </a:pPr>
            <a:r>
              <a:rPr lang="en-US" sz="3610" spc="108">
                <a:solidFill>
                  <a:srgbClr val="3A332A"/>
                </a:solidFill>
                <a:latin typeface="Raleway"/>
              </a:rPr>
              <a:t>We can see that there isn’t a significant difference in the measurements for males and females. The only difference is in pre-workout supplements, where we see one bpm difference on average between them.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5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2137672"/>
            <a:ext cx="13708378" cy="7351118"/>
          </a:xfrm>
          <a:custGeom>
            <a:avLst/>
            <a:gdLst/>
            <a:ahLst/>
            <a:cxnLst/>
            <a:rect l="l" t="t" r="r" b="b"/>
            <a:pathLst>
              <a:path w="13708378" h="7351118">
                <a:moveTo>
                  <a:pt x="0" y="0"/>
                </a:moveTo>
                <a:lnTo>
                  <a:pt x="13708378" y="0"/>
                </a:lnTo>
                <a:lnTo>
                  <a:pt x="13708378" y="7351117"/>
                </a:lnTo>
                <a:lnTo>
                  <a:pt x="0" y="7351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528980"/>
            <a:ext cx="17007488" cy="125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6"/>
              </a:lnSpc>
            </a:pPr>
            <a:r>
              <a:rPr lang="en-US" sz="7801" spc="78">
                <a:solidFill>
                  <a:srgbClr val="421E12"/>
                </a:solidFill>
                <a:latin typeface="League Gothic Bold"/>
              </a:rPr>
              <a:t>DO DIET AND PHYSICAL ACTIVITY AFFECT THE HEART RATE?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5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56071" y="3330570"/>
            <a:ext cx="6012102" cy="4372438"/>
          </a:xfrm>
          <a:custGeom>
            <a:avLst/>
            <a:gdLst/>
            <a:ahLst/>
            <a:cxnLst/>
            <a:rect l="l" t="t" r="r" b="b"/>
            <a:pathLst>
              <a:path w="6012102" h="4372438">
                <a:moveTo>
                  <a:pt x="0" y="0"/>
                </a:moveTo>
                <a:lnTo>
                  <a:pt x="6012102" y="0"/>
                </a:lnTo>
                <a:lnTo>
                  <a:pt x="6012102" y="4372438"/>
                </a:lnTo>
                <a:lnTo>
                  <a:pt x="0" y="437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471516" y="570874"/>
            <a:ext cx="5344967" cy="181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90"/>
              </a:lnSpc>
            </a:pPr>
            <a:r>
              <a:rPr lang="en-US" sz="11320" spc="113">
                <a:solidFill>
                  <a:srgbClr val="421E12"/>
                </a:solidFill>
                <a:latin typeface="League Gothic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0440" y="2005456"/>
            <a:ext cx="10875631" cy="823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0"/>
              </a:lnSpc>
            </a:pPr>
            <a:endParaRPr dirty="0"/>
          </a:p>
          <a:p>
            <a:pPr>
              <a:lnSpc>
                <a:spcPts val="5494"/>
              </a:lnSpc>
            </a:pPr>
            <a:r>
              <a:rPr lang="en-US" sz="3391" spc="101" dirty="0">
                <a:solidFill>
                  <a:srgbClr val="3A332A"/>
                </a:solidFill>
                <a:latin typeface="Raleway Bold"/>
              </a:rPr>
              <a:t>1. Dosage and Heart Rate:</a:t>
            </a:r>
          </a:p>
          <a:p>
            <a:pPr>
              <a:lnSpc>
                <a:spcPts val="5494"/>
              </a:lnSpc>
            </a:pPr>
            <a:r>
              <a:rPr lang="en-US" sz="3391" spc="101" dirty="0">
                <a:solidFill>
                  <a:srgbClr val="3A332A"/>
                </a:solidFill>
                <a:latin typeface="Raleway"/>
              </a:rPr>
              <a:t>Higher caffeine doses directly raise the heart rate. Pre-workout supplements have the highest impact on heart rate.</a:t>
            </a:r>
          </a:p>
          <a:p>
            <a:pPr>
              <a:lnSpc>
                <a:spcPts val="5494"/>
              </a:lnSpc>
            </a:pPr>
            <a:r>
              <a:rPr lang="en-US" sz="3391" spc="101" dirty="0">
                <a:solidFill>
                  <a:srgbClr val="3A332A"/>
                </a:solidFill>
                <a:latin typeface="Raleway Bold"/>
              </a:rPr>
              <a:t>2. Caffeine Source Variation:</a:t>
            </a:r>
          </a:p>
          <a:p>
            <a:pPr>
              <a:lnSpc>
                <a:spcPts val="5494"/>
              </a:lnSpc>
            </a:pPr>
            <a:r>
              <a:rPr lang="en-US" sz="3391" spc="101" dirty="0">
                <a:solidFill>
                  <a:srgbClr val="3A332A"/>
                </a:solidFill>
                <a:latin typeface="Raleway"/>
              </a:rPr>
              <a:t>Different caffeine sources affect heart rate differently. </a:t>
            </a:r>
          </a:p>
          <a:p>
            <a:pPr>
              <a:lnSpc>
                <a:spcPts val="5494"/>
              </a:lnSpc>
            </a:pPr>
            <a:r>
              <a:rPr lang="en-US" sz="3391" spc="101" dirty="0">
                <a:solidFill>
                  <a:srgbClr val="3A332A"/>
                </a:solidFill>
                <a:latin typeface="Raleway Bold"/>
              </a:rPr>
              <a:t>3. Dietary Influence:</a:t>
            </a:r>
          </a:p>
          <a:p>
            <a:pPr>
              <a:lnSpc>
                <a:spcPts val="5494"/>
              </a:lnSpc>
            </a:pPr>
            <a:r>
              <a:rPr lang="en-US" sz="3391" spc="101" dirty="0">
                <a:solidFill>
                  <a:srgbClr val="3A332A"/>
                </a:solidFill>
                <a:latin typeface="Raleway"/>
              </a:rPr>
              <a:t>Unhealthy diets may heighten susceptibility to heart rate fluctuations after caffeine intake.</a:t>
            </a:r>
          </a:p>
          <a:p>
            <a:pPr>
              <a:lnSpc>
                <a:spcPts val="4293"/>
              </a:lnSpc>
              <a:spcBef>
                <a:spcPct val="0"/>
              </a:spcBef>
            </a:pPr>
            <a:endParaRPr lang="en-US" sz="3391" spc="101" dirty="0">
              <a:solidFill>
                <a:srgbClr val="3A332A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E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21405"/>
            <a:ext cx="4599917" cy="6143462"/>
          </a:xfrm>
          <a:custGeom>
            <a:avLst/>
            <a:gdLst/>
            <a:ahLst/>
            <a:cxnLst/>
            <a:rect l="l" t="t" r="r" b="b"/>
            <a:pathLst>
              <a:path w="4599917" h="6143462">
                <a:moveTo>
                  <a:pt x="0" y="0"/>
                </a:moveTo>
                <a:lnTo>
                  <a:pt x="4599917" y="0"/>
                </a:lnTo>
                <a:lnTo>
                  <a:pt x="4599917" y="6143463"/>
                </a:lnTo>
                <a:lnTo>
                  <a:pt x="0" y="6143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305737" y="4180495"/>
            <a:ext cx="8623342" cy="2269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50"/>
              </a:lnSpc>
            </a:pPr>
            <a:r>
              <a:rPr lang="en-US" sz="14414" spc="144" dirty="0">
                <a:solidFill>
                  <a:srgbClr val="8B7F75"/>
                </a:solidFill>
                <a:latin typeface="League Gothic Bold"/>
              </a:rPr>
              <a:t>QUESTION TIME</a:t>
            </a:r>
          </a:p>
        </p:txBody>
      </p:sp>
      <p:sp>
        <p:nvSpPr>
          <p:cNvPr id="4" name="Freeform 4"/>
          <p:cNvSpPr/>
          <p:nvPr/>
        </p:nvSpPr>
        <p:spPr>
          <a:xfrm>
            <a:off x="14929078" y="1028700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9576" y="4521703"/>
            <a:ext cx="10678424" cy="5765297"/>
            <a:chOff x="0" y="0"/>
            <a:chExt cx="5043960" cy="2723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960" cy="2723241"/>
            </a:xfrm>
            <a:custGeom>
              <a:avLst/>
              <a:gdLst/>
              <a:ahLst/>
              <a:cxnLst/>
              <a:rect l="l" t="t" r="r" b="b"/>
              <a:pathLst>
                <a:path w="5043960" h="2723241">
                  <a:moveTo>
                    <a:pt x="0" y="0"/>
                  </a:moveTo>
                  <a:lnTo>
                    <a:pt x="5043960" y="0"/>
                  </a:lnTo>
                  <a:lnTo>
                    <a:pt x="5043960" y="2723241"/>
                  </a:lnTo>
                  <a:lnTo>
                    <a:pt x="0" y="2723241"/>
                  </a:lnTo>
                  <a:close/>
                </a:path>
              </a:pathLst>
            </a:custGeom>
            <a:solidFill>
              <a:srgbClr val="623628">
                <a:alpha val="9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9767124" y="5936260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9767124" y="7932337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9767124" y="6916650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9767124" y="8950301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13447227" y="5928396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13447227" y="6916650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13447227" y="7932337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3447227" y="8946368"/>
            <a:ext cx="268322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0" y="-232923"/>
            <a:ext cx="7609576" cy="10519923"/>
          </a:xfrm>
          <a:custGeom>
            <a:avLst/>
            <a:gdLst/>
            <a:ahLst/>
            <a:cxnLst/>
            <a:rect l="l" t="t" r="r" b="b"/>
            <a:pathLst>
              <a:path w="7609576" h="10519923">
                <a:moveTo>
                  <a:pt x="0" y="0"/>
                </a:moveTo>
                <a:lnTo>
                  <a:pt x="7609576" y="0"/>
                </a:lnTo>
                <a:lnTo>
                  <a:pt x="7609576" y="10519923"/>
                </a:lnTo>
                <a:lnTo>
                  <a:pt x="0" y="10519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" t="-6683" b="-215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9490483" y="1482699"/>
            <a:ext cx="6972824" cy="162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438"/>
              </a:lnSpc>
            </a:pPr>
            <a:r>
              <a:rPr lang="en-US" sz="11516" spc="115">
                <a:solidFill>
                  <a:srgbClr val="191310"/>
                </a:solidFill>
                <a:latin typeface="League Gothic"/>
              </a:rPr>
              <a:t>Table of 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31386" y="5381663"/>
            <a:ext cx="2718963" cy="36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476">
                <a:solidFill>
                  <a:srgbClr val="FFFFFF"/>
                </a:solidFill>
                <a:latin typeface="Poppins Semi-Bold"/>
              </a:rPr>
              <a:t>Our Question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67124" y="7364612"/>
            <a:ext cx="2897539" cy="36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476">
                <a:solidFill>
                  <a:srgbClr val="FFFFFF"/>
                </a:solidFill>
                <a:latin typeface="Poppins Semi-Bold"/>
              </a:rPr>
              <a:t>Control variables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67124" y="6369896"/>
            <a:ext cx="2683225" cy="36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476">
                <a:solidFill>
                  <a:srgbClr val="FFFFFF"/>
                </a:solidFill>
                <a:latin typeface="Poppins Bold"/>
              </a:rPr>
              <a:t>Treatments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67124" y="8382575"/>
            <a:ext cx="3348091" cy="36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476">
                <a:solidFill>
                  <a:srgbClr val="FFFFFF"/>
                </a:solidFill>
                <a:latin typeface="Poppins Semi-Bold"/>
              </a:rPr>
              <a:t>Experimental Design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47227" y="5381663"/>
            <a:ext cx="3016080" cy="36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476">
                <a:solidFill>
                  <a:srgbClr val="FFFFFF"/>
                </a:solidFill>
                <a:latin typeface="Poppins Semi-Bold"/>
              </a:rPr>
              <a:t>Pilot and POT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47227" y="6369896"/>
            <a:ext cx="3016080" cy="36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476">
                <a:solidFill>
                  <a:srgbClr val="FFFFFF"/>
                </a:solidFill>
                <a:latin typeface="Poppins Semi-Bold"/>
              </a:rPr>
              <a:t>Methodology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47227" y="7364612"/>
            <a:ext cx="2683225" cy="36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476">
                <a:solidFill>
                  <a:srgbClr val="FFFFFF"/>
                </a:solidFill>
                <a:latin typeface="Poppins Semi-Bold"/>
              </a:rPr>
              <a:t>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47227" y="8378643"/>
            <a:ext cx="2683225" cy="36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476">
                <a:solidFill>
                  <a:srgbClr val="FFFFFF"/>
                </a:solidFill>
                <a:latin typeface="Poppins Semi-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" y="-19050"/>
            <a:ext cx="18326100" cy="10325100"/>
            <a:chOff x="0" y="0"/>
            <a:chExt cx="24434800" cy="13766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44999"/>
            </a:blip>
            <a:srcRect t="7531" b="7531"/>
            <a:stretch>
              <a:fillRect/>
            </a:stretch>
          </p:blipFill>
          <p:spPr>
            <a:xfrm>
              <a:off x="0" y="0"/>
              <a:ext cx="24434800" cy="1376680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22765" y="2082816"/>
            <a:ext cx="5386804" cy="61213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99129" y="2255818"/>
            <a:ext cx="7644871" cy="614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9"/>
              </a:lnSpc>
            </a:pPr>
            <a:r>
              <a:rPr lang="en-US" sz="11320" spc="113">
                <a:solidFill>
                  <a:srgbClr val="FFFFFF"/>
                </a:solidFill>
                <a:latin typeface="League Gothic Bold"/>
              </a:rPr>
              <a:t>DO DIFFERENT TYPES OF CAFFEINATED DRINKS AFFECT THE HEART RATE?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8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061244"/>
            <a:ext cx="2182367" cy="3186461"/>
          </a:xfrm>
          <a:custGeom>
            <a:avLst/>
            <a:gdLst/>
            <a:ahLst/>
            <a:cxnLst/>
            <a:rect l="l" t="t" r="r" b="b"/>
            <a:pathLst>
              <a:path w="2182367" h="3186461">
                <a:moveTo>
                  <a:pt x="0" y="0"/>
                </a:moveTo>
                <a:lnTo>
                  <a:pt x="2182367" y="0"/>
                </a:lnTo>
                <a:lnTo>
                  <a:pt x="2182367" y="3186461"/>
                </a:lnTo>
                <a:lnTo>
                  <a:pt x="0" y="3186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468573" y="4233466"/>
            <a:ext cx="2645660" cy="2842017"/>
          </a:xfrm>
          <a:custGeom>
            <a:avLst/>
            <a:gdLst/>
            <a:ahLst/>
            <a:cxnLst/>
            <a:rect l="l" t="t" r="r" b="b"/>
            <a:pathLst>
              <a:path w="2645660" h="2842017">
                <a:moveTo>
                  <a:pt x="0" y="0"/>
                </a:moveTo>
                <a:lnTo>
                  <a:pt x="2645660" y="0"/>
                </a:lnTo>
                <a:lnTo>
                  <a:pt x="2645660" y="2842017"/>
                </a:lnTo>
                <a:lnTo>
                  <a:pt x="0" y="2842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901311" y="933450"/>
            <a:ext cx="13823171" cy="181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90"/>
              </a:lnSpc>
            </a:pPr>
            <a:r>
              <a:rPr lang="en-US" sz="11320" spc="113">
                <a:solidFill>
                  <a:srgbClr val="421E12"/>
                </a:solidFill>
                <a:latin typeface="League Gothic Bold"/>
              </a:rPr>
              <a:t>TREATMENTS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7490648"/>
            <a:ext cx="4428624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 spc="90">
                <a:solidFill>
                  <a:srgbClr val="000000"/>
                </a:solidFill>
                <a:latin typeface="Raleway Bold"/>
              </a:rPr>
              <a:t>Coffee - 110mg</a:t>
            </a:r>
          </a:p>
        </p:txBody>
      </p:sp>
      <p:sp>
        <p:nvSpPr>
          <p:cNvPr id="6" name="Freeform 6"/>
          <p:cNvSpPr/>
          <p:nvPr/>
        </p:nvSpPr>
        <p:spPr>
          <a:xfrm>
            <a:off x="15109727" y="-2224445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5984427" y="6005155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5142685" y="4559260"/>
            <a:ext cx="1862005" cy="2516224"/>
          </a:xfrm>
          <a:custGeom>
            <a:avLst/>
            <a:gdLst/>
            <a:ahLst/>
            <a:cxnLst/>
            <a:rect l="l" t="t" r="r" b="b"/>
            <a:pathLst>
              <a:path w="1862005" h="2516224">
                <a:moveTo>
                  <a:pt x="0" y="0"/>
                </a:moveTo>
                <a:lnTo>
                  <a:pt x="1862006" y="0"/>
                </a:lnTo>
                <a:lnTo>
                  <a:pt x="1862006" y="2516223"/>
                </a:lnTo>
                <a:lnTo>
                  <a:pt x="0" y="2516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131367" y="3738601"/>
            <a:ext cx="1596642" cy="350910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715376" y="7490648"/>
            <a:ext cx="4428624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 spc="90">
                <a:solidFill>
                  <a:srgbClr val="000000"/>
                </a:solidFill>
                <a:latin typeface="Raleway Bold"/>
              </a:rPr>
              <a:t>Energy Drink - 80mg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29750" y="7330628"/>
            <a:ext cx="4723306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 spc="90">
                <a:solidFill>
                  <a:srgbClr val="000000"/>
                </a:solidFill>
                <a:latin typeface="Raleway Bold"/>
              </a:rPr>
              <a:t>Pre-workout supplements - 225mg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59376" y="7490648"/>
            <a:ext cx="4428624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 spc="90">
                <a:solidFill>
                  <a:srgbClr val="000000"/>
                </a:solidFill>
                <a:latin typeface="Raleway Bold"/>
              </a:rPr>
              <a:t>Water - 0mg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5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9715" y="2458922"/>
            <a:ext cx="2297376" cy="2532178"/>
          </a:xfrm>
          <a:custGeom>
            <a:avLst/>
            <a:gdLst/>
            <a:ahLst/>
            <a:cxnLst/>
            <a:rect l="l" t="t" r="r" b="b"/>
            <a:pathLst>
              <a:path w="2297376" h="2532178">
                <a:moveTo>
                  <a:pt x="0" y="0"/>
                </a:moveTo>
                <a:lnTo>
                  <a:pt x="2297376" y="0"/>
                </a:lnTo>
                <a:lnTo>
                  <a:pt x="2297376" y="2532178"/>
                </a:lnTo>
                <a:lnTo>
                  <a:pt x="0" y="2532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179681" y="4429599"/>
            <a:ext cx="2823827" cy="2048269"/>
          </a:xfrm>
          <a:custGeom>
            <a:avLst/>
            <a:gdLst/>
            <a:ahLst/>
            <a:cxnLst/>
            <a:rect l="l" t="t" r="r" b="b"/>
            <a:pathLst>
              <a:path w="2823827" h="2048269">
                <a:moveTo>
                  <a:pt x="0" y="0"/>
                </a:moveTo>
                <a:lnTo>
                  <a:pt x="2823827" y="0"/>
                </a:lnTo>
                <a:lnTo>
                  <a:pt x="2823827" y="2048269"/>
                </a:lnTo>
                <a:lnTo>
                  <a:pt x="0" y="2048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009715" y="6646939"/>
            <a:ext cx="2229970" cy="2310850"/>
          </a:xfrm>
          <a:custGeom>
            <a:avLst/>
            <a:gdLst/>
            <a:ahLst/>
            <a:cxnLst/>
            <a:rect l="l" t="t" r="r" b="b"/>
            <a:pathLst>
              <a:path w="2229970" h="2310850">
                <a:moveTo>
                  <a:pt x="0" y="0"/>
                </a:moveTo>
                <a:lnTo>
                  <a:pt x="2229970" y="0"/>
                </a:lnTo>
                <a:lnTo>
                  <a:pt x="2229970" y="2310850"/>
                </a:lnTo>
                <a:lnTo>
                  <a:pt x="0" y="23108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879933" y="2961045"/>
            <a:ext cx="2741703" cy="1909222"/>
          </a:xfrm>
          <a:custGeom>
            <a:avLst/>
            <a:gdLst/>
            <a:ahLst/>
            <a:cxnLst/>
            <a:rect l="l" t="t" r="r" b="b"/>
            <a:pathLst>
              <a:path w="2741703" h="1909222">
                <a:moveTo>
                  <a:pt x="0" y="0"/>
                </a:moveTo>
                <a:lnTo>
                  <a:pt x="2741703" y="0"/>
                </a:lnTo>
                <a:lnTo>
                  <a:pt x="2741703" y="1909222"/>
                </a:lnTo>
                <a:lnTo>
                  <a:pt x="0" y="1909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280122" y="6639793"/>
            <a:ext cx="1912397" cy="2632321"/>
          </a:xfrm>
          <a:custGeom>
            <a:avLst/>
            <a:gdLst/>
            <a:ahLst/>
            <a:cxnLst/>
            <a:rect l="l" t="t" r="r" b="b"/>
            <a:pathLst>
              <a:path w="1912397" h="2632321">
                <a:moveTo>
                  <a:pt x="0" y="0"/>
                </a:moveTo>
                <a:lnTo>
                  <a:pt x="1912397" y="0"/>
                </a:lnTo>
                <a:lnTo>
                  <a:pt x="1912397" y="2632321"/>
                </a:lnTo>
                <a:lnTo>
                  <a:pt x="0" y="26323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418880" y="640361"/>
            <a:ext cx="11412141" cy="181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90"/>
              </a:lnSpc>
            </a:pPr>
            <a:r>
              <a:rPr lang="en-US" sz="11320" spc="113">
                <a:solidFill>
                  <a:srgbClr val="421E12"/>
                </a:solidFill>
                <a:latin typeface="League Gothic Bold"/>
              </a:rPr>
              <a:t>CONTROL VARIABLES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4091" y="5167984"/>
            <a:ext cx="4428624" cy="61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 Bold"/>
              </a:rPr>
              <a:t>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4091" y="9138764"/>
            <a:ext cx="4428624" cy="61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 Bold"/>
              </a:rPr>
              <a:t>Diet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68953" y="6665989"/>
            <a:ext cx="4428624" cy="61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 Bold"/>
              </a:rPr>
              <a:t>Gender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22008" y="5239040"/>
            <a:ext cx="4428624" cy="61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 Bold"/>
              </a:rPr>
              <a:t>Weight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22008" y="9124950"/>
            <a:ext cx="4428624" cy="61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 Bold"/>
              </a:rPr>
              <a:t>Physical activity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844421" y="-2370673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-5024766" y="6477868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5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9649" y="990600"/>
            <a:ext cx="16119651" cy="154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75"/>
              </a:lnSpc>
            </a:pPr>
            <a:r>
              <a:rPr lang="en-US" sz="9899" spc="2276">
                <a:solidFill>
                  <a:srgbClr val="421E12"/>
                </a:solidFill>
                <a:latin typeface="League Gothic"/>
              </a:rPr>
              <a:t>HOW ARE WE MEASURING?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9649" y="4114800"/>
            <a:ext cx="2670105" cy="21894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47785" y="3963945"/>
            <a:ext cx="2854074" cy="234034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7813093" y="3351032"/>
            <a:ext cx="2661815" cy="3584936"/>
          </a:xfrm>
          <a:custGeom>
            <a:avLst/>
            <a:gdLst/>
            <a:ahLst/>
            <a:cxnLst/>
            <a:rect l="l" t="t" r="r" b="b"/>
            <a:pathLst>
              <a:path w="2661815" h="3584936">
                <a:moveTo>
                  <a:pt x="0" y="0"/>
                </a:moveTo>
                <a:lnTo>
                  <a:pt x="2661814" y="0"/>
                </a:lnTo>
                <a:lnTo>
                  <a:pt x="2661814" y="3584936"/>
                </a:lnTo>
                <a:lnTo>
                  <a:pt x="0" y="3584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755713" y="4436232"/>
            <a:ext cx="1985315" cy="1414537"/>
          </a:xfrm>
          <a:custGeom>
            <a:avLst/>
            <a:gdLst/>
            <a:ahLst/>
            <a:cxnLst/>
            <a:rect l="l" t="t" r="r" b="b"/>
            <a:pathLst>
              <a:path w="1985315" h="1414537">
                <a:moveTo>
                  <a:pt x="0" y="0"/>
                </a:moveTo>
                <a:lnTo>
                  <a:pt x="1985314" y="0"/>
                </a:lnTo>
                <a:lnTo>
                  <a:pt x="1985314" y="1414536"/>
                </a:lnTo>
                <a:lnTo>
                  <a:pt x="0" y="1414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918689" y="4502275"/>
            <a:ext cx="1985315" cy="1414537"/>
          </a:xfrm>
          <a:custGeom>
            <a:avLst/>
            <a:gdLst/>
            <a:ahLst/>
            <a:cxnLst/>
            <a:rect l="l" t="t" r="r" b="b"/>
            <a:pathLst>
              <a:path w="1985315" h="1414537">
                <a:moveTo>
                  <a:pt x="0" y="0"/>
                </a:moveTo>
                <a:lnTo>
                  <a:pt x="1985314" y="0"/>
                </a:lnTo>
                <a:lnTo>
                  <a:pt x="1985314" y="1414536"/>
                </a:lnTo>
                <a:lnTo>
                  <a:pt x="0" y="1414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03817" y="6376661"/>
            <a:ext cx="4428624" cy="111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2800" spc="84">
                <a:solidFill>
                  <a:srgbClr val="FCFCF4"/>
                </a:solidFill>
                <a:latin typeface="Raleway"/>
              </a:rPr>
              <a:t>Heart rate measurement before consumption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3962" y="6376661"/>
            <a:ext cx="5341720" cy="111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2800" spc="84">
                <a:solidFill>
                  <a:srgbClr val="FCFCF4"/>
                </a:solidFill>
                <a:latin typeface="Raleway"/>
              </a:rPr>
              <a:t>Heart rate measurement after 30mins of consumption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780234" y="-1232291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5691071" y="6849713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5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1602" y="3871303"/>
            <a:ext cx="2971556" cy="2544395"/>
          </a:xfrm>
          <a:custGeom>
            <a:avLst/>
            <a:gdLst/>
            <a:ahLst/>
            <a:cxnLst/>
            <a:rect l="l" t="t" r="r" b="b"/>
            <a:pathLst>
              <a:path w="2971556" h="2544395">
                <a:moveTo>
                  <a:pt x="0" y="0"/>
                </a:moveTo>
                <a:lnTo>
                  <a:pt x="2971556" y="0"/>
                </a:lnTo>
                <a:lnTo>
                  <a:pt x="2971556" y="2544394"/>
                </a:lnTo>
                <a:lnTo>
                  <a:pt x="0" y="254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020441" y="3548240"/>
            <a:ext cx="2722996" cy="2919391"/>
          </a:xfrm>
          <a:custGeom>
            <a:avLst/>
            <a:gdLst/>
            <a:ahLst/>
            <a:cxnLst/>
            <a:rect l="l" t="t" r="r" b="b"/>
            <a:pathLst>
              <a:path w="2722996" h="2919391">
                <a:moveTo>
                  <a:pt x="0" y="0"/>
                </a:moveTo>
                <a:lnTo>
                  <a:pt x="2722996" y="0"/>
                </a:lnTo>
                <a:lnTo>
                  <a:pt x="2722996" y="2919392"/>
                </a:lnTo>
                <a:lnTo>
                  <a:pt x="0" y="2919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442309" y="3548240"/>
            <a:ext cx="2815523" cy="2815523"/>
          </a:xfrm>
          <a:custGeom>
            <a:avLst/>
            <a:gdLst/>
            <a:ahLst/>
            <a:cxnLst/>
            <a:rect l="l" t="t" r="r" b="b"/>
            <a:pathLst>
              <a:path w="2815523" h="2815523">
                <a:moveTo>
                  <a:pt x="0" y="0"/>
                </a:moveTo>
                <a:lnTo>
                  <a:pt x="2815523" y="0"/>
                </a:lnTo>
                <a:lnTo>
                  <a:pt x="2815523" y="2815523"/>
                </a:lnTo>
                <a:lnTo>
                  <a:pt x="0" y="2815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437930" y="930116"/>
            <a:ext cx="11412141" cy="181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90"/>
              </a:lnSpc>
            </a:pPr>
            <a:r>
              <a:rPr lang="en-US" sz="11320" spc="113">
                <a:solidFill>
                  <a:srgbClr val="421E12"/>
                </a:solidFill>
                <a:latin typeface="League Gothic Bold"/>
              </a:rPr>
              <a:t>EXPERIMENTAL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3068" y="6525899"/>
            <a:ext cx="4428624" cy="127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 Bold"/>
              </a:rPr>
              <a:t>Target Population</a:t>
            </a:r>
          </a:p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"/>
              </a:rPr>
              <a:t>(MSBA Cohort)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1474" y="6525899"/>
            <a:ext cx="5660929" cy="127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 Bold"/>
              </a:rPr>
              <a:t>Randomization</a:t>
            </a:r>
          </a:p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"/>
              </a:rPr>
              <a:t>(Simple Random Sampling)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35758" y="6525899"/>
            <a:ext cx="4428624" cy="127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 Bold"/>
              </a:rPr>
              <a:t>Intervention</a:t>
            </a:r>
          </a:p>
          <a:p>
            <a:pPr algn="ctr">
              <a:lnSpc>
                <a:spcPts val="5184"/>
              </a:lnSpc>
            </a:pPr>
            <a:r>
              <a:rPr lang="en-US" sz="3200" spc="96">
                <a:solidFill>
                  <a:srgbClr val="000000"/>
                </a:solidFill>
                <a:latin typeface="Raleway"/>
              </a:rPr>
              <a:t>(Caffeine level)</a:t>
            </a:r>
          </a:p>
        </p:txBody>
      </p:sp>
      <p:sp>
        <p:nvSpPr>
          <p:cNvPr id="9" name="Freeform 9"/>
          <p:cNvSpPr/>
          <p:nvPr/>
        </p:nvSpPr>
        <p:spPr>
          <a:xfrm>
            <a:off x="14440773" y="-2568108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5420544" y="5955003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3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64169" y="6958551"/>
            <a:ext cx="2561424" cy="146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87"/>
              </a:lnSpc>
            </a:pPr>
            <a:r>
              <a:rPr lang="en-US" sz="12484" spc="124">
                <a:solidFill>
                  <a:srgbClr val="FCFCF4">
                    <a:alpha val="49804"/>
                  </a:srgbClr>
                </a:solidFill>
                <a:latin typeface="League Gothic Bold"/>
              </a:rPr>
              <a:t>32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61297" y="5006628"/>
            <a:ext cx="2561424" cy="146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87"/>
              </a:lnSpc>
            </a:pPr>
            <a:r>
              <a:rPr lang="en-US" sz="12484" spc="124">
                <a:solidFill>
                  <a:srgbClr val="FCFCF4">
                    <a:alpha val="49804"/>
                  </a:srgbClr>
                </a:solidFill>
                <a:latin typeface="League Gothic Bold"/>
              </a:rPr>
              <a:t>0.9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23447" y="5232938"/>
            <a:ext cx="4640850" cy="59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3"/>
              </a:lnSpc>
            </a:pPr>
            <a:r>
              <a:rPr lang="en-US" sz="3064" spc="91">
                <a:solidFill>
                  <a:srgbClr val="FCFCF4"/>
                </a:solidFill>
                <a:latin typeface="Raleway"/>
              </a:rPr>
              <a:t>POWER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23447" y="3331693"/>
            <a:ext cx="4640850" cy="53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7"/>
              </a:lnSpc>
            </a:pPr>
            <a:r>
              <a:rPr lang="en-US" sz="2764" spc="82">
                <a:solidFill>
                  <a:srgbClr val="FCFCF4"/>
                </a:solidFill>
                <a:latin typeface="Raleway"/>
              </a:rPr>
              <a:t>ALPHA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3455518"/>
            <a:ext cx="5508618" cy="5148054"/>
          </a:xfrm>
          <a:custGeom>
            <a:avLst/>
            <a:gdLst/>
            <a:ahLst/>
            <a:cxnLst/>
            <a:rect l="l" t="t" r="r" b="b"/>
            <a:pathLst>
              <a:path w="5508618" h="5148054">
                <a:moveTo>
                  <a:pt x="0" y="0"/>
                </a:moveTo>
                <a:lnTo>
                  <a:pt x="5508618" y="0"/>
                </a:lnTo>
                <a:lnTo>
                  <a:pt x="5508618" y="5148055"/>
                </a:lnTo>
                <a:lnTo>
                  <a:pt x="0" y="514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2323447" y="7194430"/>
            <a:ext cx="5236557" cy="598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3"/>
              </a:lnSpc>
            </a:pPr>
            <a:r>
              <a:rPr lang="en-US" sz="3064" spc="91">
                <a:solidFill>
                  <a:srgbClr val="FCFCF4"/>
                </a:solidFill>
                <a:latin typeface="Raleway"/>
              </a:rPr>
              <a:t>SAMPLE SIZE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68787" y="990600"/>
            <a:ext cx="14175377" cy="130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15"/>
              </a:lnSpc>
            </a:pPr>
            <a:r>
              <a:rPr lang="en-US" sz="8399" spc="1931">
                <a:solidFill>
                  <a:srgbClr val="FCFCF4"/>
                </a:solidFill>
                <a:latin typeface="League Gothic"/>
              </a:rPr>
              <a:t>PILOT &amp; POWER OF THE TEST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61297" y="3054054"/>
            <a:ext cx="2561424" cy="146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87"/>
              </a:lnSpc>
            </a:pPr>
            <a:r>
              <a:rPr lang="en-US" sz="12484" spc="124">
                <a:solidFill>
                  <a:srgbClr val="FCFCF4">
                    <a:alpha val="49804"/>
                  </a:srgbClr>
                </a:solidFill>
                <a:latin typeface="League Gothic Bold"/>
              </a:rPr>
              <a:t>0.05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12342" y="1664590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5527701" y="4963801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5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37336" y="2156997"/>
            <a:ext cx="9550664" cy="8130003"/>
          </a:xfrm>
          <a:custGeom>
            <a:avLst/>
            <a:gdLst/>
            <a:ahLst/>
            <a:cxnLst/>
            <a:rect l="l" t="t" r="r" b="b"/>
            <a:pathLst>
              <a:path w="9550664" h="8130003">
                <a:moveTo>
                  <a:pt x="0" y="0"/>
                </a:moveTo>
                <a:lnTo>
                  <a:pt x="9550664" y="0"/>
                </a:lnTo>
                <a:lnTo>
                  <a:pt x="9550664" y="8130003"/>
                </a:lnTo>
                <a:lnTo>
                  <a:pt x="0" y="8130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4358742" y="1566089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643409" y="5680889"/>
            <a:ext cx="8198739" cy="8229600"/>
          </a:xfrm>
          <a:custGeom>
            <a:avLst/>
            <a:gdLst/>
            <a:ahLst/>
            <a:cxnLst/>
            <a:rect l="l" t="t" r="r" b="b"/>
            <a:pathLst>
              <a:path w="8198739" h="8229600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054082" y="499729"/>
            <a:ext cx="10179836" cy="1657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10"/>
              </a:lnSpc>
            </a:pPr>
            <a:r>
              <a:rPr lang="en-US" sz="10320" spc="103">
                <a:solidFill>
                  <a:srgbClr val="421E12"/>
                </a:solidFill>
                <a:latin typeface="League Gothic Bold"/>
              </a:rPr>
              <a:t>EXPERIMENT 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50171" y="7766874"/>
            <a:ext cx="5660929" cy="127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84"/>
              </a:lnSpc>
            </a:pPr>
            <a:r>
              <a:rPr lang="en-US" sz="3200" spc="96">
                <a:solidFill>
                  <a:srgbClr val="82502E"/>
                </a:solidFill>
                <a:latin typeface="Raleway Bold"/>
              </a:rPr>
              <a:t>Collect the data for coffee treatment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50830" y="5963661"/>
            <a:ext cx="6625341" cy="127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84"/>
              </a:lnSpc>
            </a:pPr>
            <a:r>
              <a:rPr lang="en-US" sz="3200" spc="96">
                <a:solidFill>
                  <a:srgbClr val="623628"/>
                </a:solidFill>
                <a:latin typeface="Raleway Bold"/>
              </a:rPr>
              <a:t>Perform the t-test to find if the data is statistically significant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98429" y="4162674"/>
            <a:ext cx="6625341" cy="127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84"/>
              </a:lnSpc>
            </a:pPr>
            <a:r>
              <a:rPr lang="en-US" sz="3200" spc="96">
                <a:solidFill>
                  <a:srgbClr val="421E12"/>
                </a:solidFill>
                <a:latin typeface="Raleway Bold"/>
              </a:rPr>
              <a:t>Collect the data for other treatment groups as well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37336" y="2361687"/>
            <a:ext cx="6625341" cy="127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84"/>
              </a:lnSpc>
            </a:pPr>
            <a:r>
              <a:rPr lang="en-US" sz="3200" spc="96">
                <a:solidFill>
                  <a:srgbClr val="282A29"/>
                </a:solidFill>
                <a:latin typeface="Raleway Bold"/>
              </a:rPr>
              <a:t>Perform the final analysis to  find the correlation and insights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626</Words>
  <Application>Microsoft Office PowerPoint</Application>
  <PresentationFormat>Custom</PresentationFormat>
  <Paragraphs>102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Raleway Bold</vt:lpstr>
      <vt:lpstr>League Gothic</vt:lpstr>
      <vt:lpstr>Raleway</vt:lpstr>
      <vt:lpstr>Inter Semi-Bold</vt:lpstr>
      <vt:lpstr>Poppins Semi-Bold</vt:lpstr>
      <vt:lpstr>Calibri</vt:lpstr>
      <vt:lpstr>Arial</vt:lpstr>
      <vt:lpstr>League Gothic Bold</vt:lpstr>
      <vt:lpstr>Bebas Neue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Caffeine and Heart Rate</dc:title>
  <cp:lastModifiedBy>Sudarshan Rao</cp:lastModifiedBy>
  <cp:revision>3</cp:revision>
  <dcterms:created xsi:type="dcterms:W3CDTF">2006-08-16T00:00:00Z</dcterms:created>
  <dcterms:modified xsi:type="dcterms:W3CDTF">2023-12-09T16:32:28Z</dcterms:modified>
  <dc:identifier>DAFwa8ch858</dc:identifier>
</cp:coreProperties>
</file>